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386" r:id="rId3"/>
    <p:sldId id="387" r:id="rId4"/>
    <p:sldId id="389" r:id="rId5"/>
    <p:sldId id="388" r:id="rId6"/>
    <p:sldId id="390" r:id="rId7"/>
    <p:sldId id="316" r:id="rId8"/>
    <p:sldId id="396" r:id="rId9"/>
    <p:sldId id="367" r:id="rId10"/>
    <p:sldId id="400" r:id="rId11"/>
    <p:sldId id="403" r:id="rId12"/>
    <p:sldId id="402" r:id="rId13"/>
    <p:sldId id="404" r:id="rId14"/>
    <p:sldId id="370" r:id="rId15"/>
    <p:sldId id="406" r:id="rId16"/>
    <p:sldId id="407" r:id="rId17"/>
    <p:sldId id="412" r:id="rId18"/>
    <p:sldId id="413" r:id="rId19"/>
    <p:sldId id="428" r:id="rId20"/>
    <p:sldId id="423" r:id="rId21"/>
    <p:sldId id="424" r:id="rId22"/>
    <p:sldId id="429" r:id="rId23"/>
    <p:sldId id="425" r:id="rId24"/>
    <p:sldId id="430" r:id="rId25"/>
    <p:sldId id="419" r:id="rId26"/>
    <p:sldId id="431" r:id="rId27"/>
    <p:sldId id="432" r:id="rId28"/>
    <p:sldId id="433" r:id="rId29"/>
    <p:sldId id="31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7BC"/>
    <a:srgbClr val="FCF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04"/>
    <p:restoredTop sz="94674"/>
  </p:normalViewPr>
  <p:slideViewPr>
    <p:cSldViewPr snapToGrid="0" snapToObjects="1">
      <p:cViewPr varScale="1">
        <p:scale>
          <a:sx n="123" d="100"/>
          <a:sy n="123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00.png>
</file>

<file path=ppt/media/image11.png>
</file>

<file path=ppt/media/image12.png>
</file>

<file path=ppt/media/image12.tiff>
</file>

<file path=ppt/media/image13.png>
</file>

<file path=ppt/media/image14.png>
</file>

<file path=ppt/media/image15.png>
</file>

<file path=ppt/media/image2.png>
</file>

<file path=ppt/media/image3.tiff>
</file>

<file path=ppt/media/image4.png>
</file>

<file path=ppt/media/image4.tiff>
</file>

<file path=ppt/media/image40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701AE-786A-BF40-AA71-CC61F50D5FD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0ACC2-0067-B747-83B7-C333B2033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0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8199-BD52-6540-8578-78454D1F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4FFCB-DD40-9742-9A79-B6971A57E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1A4D-A8AA-FA44-804A-AF4925E7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DA97-28FF-D940-A9F1-90A74D56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643DA-2451-CE4A-A814-390B62D5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1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47C7-860A-4449-8E33-DF4840F4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728D8-6604-0E4D-AE10-2DFDC230C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9D454-9F64-8D48-83AA-23744C0D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B4213-817C-B54F-9BBE-FF6E9E5F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CD65-7D09-F943-A4C0-24BE276C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7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A2F485-9C12-2F49-A540-A5F741058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79F51E-0F0A-A049-B2C4-4909D77A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6A8D-B6BB-BF44-8796-1082BCB8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78FD4-A300-7745-94F1-DD815590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9B389-FAC1-3649-B7FC-C25209BE4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21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AB8F-66BA-F741-BA6F-F3519158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E3CE-0E74-6641-828E-E45F2701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4F82-849E-9748-9A66-D8D22CD7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9713A-5956-7A41-A0F0-9E512745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90136-8AB8-6948-97F4-2815652B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763C-A08B-7C4F-81A3-CB6703EBD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F1057-BCB4-2E42-93B1-23BFC8DAE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7749E-4BE0-1543-93EE-16ADCCE6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2A2B-8052-2443-9AB9-49EDFD5DB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917FA-CAD8-8744-A095-D66AF189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21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686A-1173-0B45-8A1B-089F1253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5F15-F658-A345-8DC7-D4071F361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CE82F-D852-DD47-9BD4-D8823EE52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BB9A3-3DA3-C642-8766-A78F0999C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AE1E0-16C6-0147-B3C1-F016CB67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E5BC6-1C90-EA48-A6C3-A2AB9828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9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D4D37-3226-9747-941E-AB07DF02F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1E94-B674-AC47-B33F-83B096182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D320F-74DC-0A4E-A46B-897C9AA7B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097A-69C5-A148-922C-EC88B5DA5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ADE77-2538-654F-A84E-414E7FF33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DCB2E-E297-8341-BC7C-0AE96F9E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B8D9D-D604-9C4E-9619-C9691200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1A691-E817-2048-982A-4F3930CA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9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E53D-6A08-5449-B0D7-6DDF6D23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CD264-2F88-574C-92DF-20414AE5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FBA9E-2217-9B44-909F-47B4477F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25990A-607B-A548-97F5-A0020ECB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2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CF2969-7FAE-AE47-8D88-BA189CBA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0E62D-6877-984B-BD37-DF2C6DB5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C88AF-953A-3945-AACB-C7DAA39C6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0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0F831-963E-2D4C-BD56-E60B508C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3956-85B9-6E48-A939-C569F5C11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58887-F704-E84E-BA83-806411A7F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9EFD-AECF-F743-8CFD-872D68C9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13167-1D5A-8A48-AFE4-1C28584E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54B09-5282-A444-9100-37CAA6E5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6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FF95C-AA5F-0942-B121-D8ABA9DE8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3BE0BF-166E-4E4F-AFBD-17CC7D47F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0DD65-1607-1C40-93BF-E6B338C51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49FFE-B55C-884E-84C9-B1803F97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0D28-EFE2-D144-BF59-3F66DD5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58F7B-0C3A-3F40-9159-2A181A0C9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4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D3D511-07CB-3140-A534-0705405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16D72-5657-7047-80D6-0C1EB97E7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0C07E-9241-5746-91C6-1A11205A6C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D524F-7CF6-034B-BD59-CBA1E24DA43A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BFD07-9CA2-5544-9E7A-4482058DE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15AFC-CF26-6E4E-B973-39FDB5A86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2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E7B81-36B4-434E-AEE4-2CB449213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0720"/>
            <a:ext cx="9144000" cy="2387600"/>
          </a:xfrm>
        </p:spPr>
        <p:txBody>
          <a:bodyPr/>
          <a:lstStyle/>
          <a:p>
            <a:r>
              <a:rPr lang="en-US" dirty="0"/>
              <a:t>CSE 477: Introduction to Computer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EDC08-8A7F-4949-885E-4E85B2175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6723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Lecture – 10</a:t>
            </a:r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dirty="0"/>
              <a:t>Course Teacher: Dr. Md Sadek Ferdous</a:t>
            </a:r>
          </a:p>
          <a:p>
            <a:pPr algn="r"/>
            <a:r>
              <a:rPr lang="en-US" dirty="0"/>
              <a:t>Assistant Professor, CSE, SUST</a:t>
            </a:r>
          </a:p>
          <a:p>
            <a:pPr algn="r"/>
            <a:r>
              <a:rPr lang="en-US" dirty="0"/>
              <a:t>E-mail: </a:t>
            </a:r>
            <a:r>
              <a:rPr lang="en-US" dirty="0" err="1"/>
              <a:t>ripul.bd@gmail.com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41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461889"/>
          </a:xfrm>
        </p:spPr>
        <p:txBody>
          <a:bodyPr>
            <a:normAutofit/>
          </a:bodyPr>
          <a:lstStyle/>
          <a:p>
            <a:r>
              <a:rPr lang="en-GB" dirty="0"/>
              <a:t>The procedure just described could be regarded as a protocol</a:t>
            </a:r>
          </a:p>
          <a:p>
            <a:r>
              <a:rPr lang="en-GB" dirty="0"/>
              <a:t>Almost everything that occurs on the Internet occurs via a protocol</a:t>
            </a:r>
          </a:p>
          <a:p>
            <a:r>
              <a:rPr lang="en-GB" dirty="0"/>
              <a:t>An Internet protocol is a structured dialogue among two or more parties using the Internet</a:t>
            </a:r>
          </a:p>
          <a:p>
            <a:pPr lvl="1"/>
            <a:r>
              <a:rPr lang="en-GB" dirty="0"/>
              <a:t>controlling the syntax, semantics, and synchronisation of communication, and</a:t>
            </a:r>
          </a:p>
          <a:p>
            <a:pPr lvl="1"/>
            <a:r>
              <a:rPr lang="en-GB" dirty="0"/>
              <a:t>designed to accomplish a communication-related function or goal</a:t>
            </a:r>
          </a:p>
          <a:p>
            <a:r>
              <a:rPr lang="en-GB" dirty="0"/>
              <a:t>A cryptographic protocol is a protocol using cryptographic mechanisms to accomplish some security-related function</a:t>
            </a:r>
          </a:p>
        </p:txBody>
      </p:sp>
    </p:spTree>
    <p:extLst>
      <p:ext uri="{BB962C8B-B14F-4D97-AF65-F5344CB8AC3E}">
        <p14:creationId xmlns:p14="http://schemas.microsoft.com/office/powerpoint/2010/main" val="4249713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461889"/>
          </a:xfrm>
        </p:spPr>
        <p:txBody>
          <a:bodyPr>
            <a:normAutofit/>
          </a:bodyPr>
          <a:lstStyle/>
          <a:p>
            <a:r>
              <a:rPr lang="en-GB" dirty="0"/>
              <a:t>All cryptographic protocols share the following characteristics</a:t>
            </a:r>
          </a:p>
          <a:p>
            <a:pPr lvl="1"/>
            <a:r>
              <a:rPr lang="en-GB" dirty="0"/>
              <a:t>several principals are exchanging messages</a:t>
            </a:r>
          </a:p>
          <a:p>
            <a:pPr lvl="1"/>
            <a:r>
              <a:rPr lang="en-GB" dirty="0"/>
              <a:t>they are attempting to accomplish some security-related function</a:t>
            </a:r>
          </a:p>
          <a:p>
            <a:pPr lvl="1"/>
            <a:r>
              <a:rPr lang="en-GB" dirty="0"/>
              <a:t>they are operating in a hostile and insecure environment</a:t>
            </a:r>
          </a:p>
          <a:p>
            <a:r>
              <a:rPr lang="en-GB" dirty="0"/>
              <a:t>The protocol must be robust and reliable in the face of a determined attacker</a:t>
            </a:r>
          </a:p>
        </p:txBody>
      </p:sp>
    </p:spTree>
    <p:extLst>
      <p:ext uri="{BB962C8B-B14F-4D97-AF65-F5344CB8AC3E}">
        <p14:creationId xmlns:p14="http://schemas.microsoft.com/office/powerpoint/2010/main" val="1789531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461889"/>
          </a:xfrm>
        </p:spPr>
        <p:txBody>
          <a:bodyPr>
            <a:normAutofit/>
          </a:bodyPr>
          <a:lstStyle/>
          <a:p>
            <a:r>
              <a:rPr lang="en-GB" dirty="0"/>
              <a:t>Among the goals of cryptographic protocols are the following</a:t>
            </a:r>
          </a:p>
          <a:p>
            <a:r>
              <a:rPr lang="en-GB" dirty="0">
                <a:solidFill>
                  <a:schemeClr val="accent2"/>
                </a:solidFill>
              </a:rPr>
              <a:t>Unicity: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/>
              <a:t>secret shared by exactly two parties</a:t>
            </a:r>
          </a:p>
          <a:p>
            <a:r>
              <a:rPr lang="en-GB" dirty="0">
                <a:solidFill>
                  <a:schemeClr val="accent2"/>
                </a:solidFill>
              </a:rPr>
              <a:t>Integrity: </a:t>
            </a:r>
            <a:r>
              <a:rPr lang="en-GB" dirty="0"/>
              <a:t>message arrived unmodified</a:t>
            </a:r>
          </a:p>
          <a:p>
            <a:r>
              <a:rPr lang="en-GB" dirty="0">
                <a:solidFill>
                  <a:schemeClr val="accent2"/>
                </a:solidFill>
              </a:rPr>
              <a:t>Authenticity: </a:t>
            </a:r>
            <a:r>
              <a:rPr lang="en-GB" dirty="0"/>
              <a:t>message claim of origin is true </a:t>
            </a:r>
          </a:p>
          <a:p>
            <a:r>
              <a:rPr lang="en-GB" dirty="0">
                <a:solidFill>
                  <a:schemeClr val="accent2"/>
                </a:solidFill>
              </a:rPr>
              <a:t>Confidentiality: </a:t>
            </a:r>
            <a:r>
              <a:rPr lang="en-GB" dirty="0"/>
              <a:t>message contents are inaccessible to an eavesdropper </a:t>
            </a:r>
          </a:p>
          <a:p>
            <a:r>
              <a:rPr lang="en-GB" dirty="0">
                <a:solidFill>
                  <a:schemeClr val="accent2"/>
                </a:solidFill>
              </a:rPr>
              <a:t>Non-repudiation of origin: </a:t>
            </a:r>
            <a:r>
              <a:rPr lang="en-GB" dirty="0"/>
              <a:t>sender can’t deny sending </a:t>
            </a:r>
          </a:p>
          <a:p>
            <a:r>
              <a:rPr lang="en-GB" dirty="0">
                <a:solidFill>
                  <a:schemeClr val="accent2"/>
                </a:solidFill>
              </a:rPr>
              <a:t>Non-repudiation of receipt: </a:t>
            </a:r>
            <a:r>
              <a:rPr lang="en-GB" dirty="0"/>
              <a:t>receiver can’t deny receiving</a:t>
            </a:r>
          </a:p>
        </p:txBody>
      </p:sp>
    </p:spTree>
    <p:extLst>
      <p:ext uri="{BB962C8B-B14F-4D97-AF65-F5344CB8AC3E}">
        <p14:creationId xmlns:p14="http://schemas.microsoft.com/office/powerpoint/2010/main" val="1195177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A protocol involves a sequence of message exchanges of the form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GB" dirty="0"/>
              </a:p>
              <a:p>
                <a:r>
                  <a:rPr lang="en-GB" dirty="0"/>
                  <a:t>Meaning that principal A sends to principal B the message M</a:t>
                </a:r>
              </a:p>
              <a:p>
                <a:r>
                  <a:rPr lang="en-GB" dirty="0"/>
                  <a:t>Because of the distributed nature of the system and the possibility of malicious actors, there is typically no guarantee that</a:t>
                </a:r>
              </a:p>
              <a:p>
                <a:pPr lvl="1"/>
                <a:r>
                  <a:rPr lang="en-GB" dirty="0"/>
                  <a:t>B receives the message</a:t>
                </a:r>
              </a:p>
              <a:p>
                <a:pPr lvl="1"/>
                <a:r>
                  <a:rPr lang="en-GB" dirty="0"/>
                  <a:t>or is even expecting the message</a:t>
                </a:r>
              </a:p>
              <a:p>
                <a:r>
                  <a:rPr lang="en-GB" dirty="0"/>
                  <a:t>There’s a “temporal” aspect to protocols</a:t>
                </a:r>
              </a:p>
              <a:p>
                <a:pPr lvl="1"/>
                <a:r>
                  <a:rPr lang="en-GB" dirty="0"/>
                  <a:t>Until and unless B receives the message, he can’t respond to it</a:t>
                </a:r>
              </a:p>
              <a:p>
                <a:r>
                  <a:rPr lang="en-GB" dirty="0"/>
                  <a:t>In general, B won’t be expecting the message unless he has already participated in earlier steps of the protocol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  <a:blipFill>
                <a:blip r:embed="rId2"/>
                <a:stretch>
                  <a:fillRect l="-966" t="-3419" r="-483" b="-341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5148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notations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0BD6EB2-3E58-3E4B-9F08-CAA3776BD4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22447917"/>
                  </p:ext>
                </p:extLst>
              </p:nvPr>
            </p:nvGraphicFramePr>
            <p:xfrm>
              <a:off x="2032000" y="2645570"/>
              <a:ext cx="8128000" cy="29667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83356">
                      <a:extLst>
                        <a:ext uri="{9D8B030D-6E8A-4147-A177-3AD203B41FA5}">
                          <a16:colId xmlns:a16="http://schemas.microsoft.com/office/drawing/2014/main" val="316965806"/>
                        </a:ext>
                      </a:extLst>
                    </a:gridCol>
                    <a:gridCol w="5644644">
                      <a:extLst>
                        <a:ext uri="{9D8B030D-6E8A-4147-A177-3AD203B41FA5}">
                          <a16:colId xmlns:a16="http://schemas.microsoft.com/office/drawing/2014/main" val="157609219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Notations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Meaning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25134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The name of an entity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722137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Random value generated by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267214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Timestamp generated by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6787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Concatenation of messages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,…, </m:t>
                              </m:r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endParaRPr lang="en-US" i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891207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/>
                            <a:t>/</a:t>
                          </a: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i="0" dirty="0"/>
                            <a:t>Message </a:t>
                          </a:r>
                          <a:r>
                            <a:rPr lang="en-US" i="1" dirty="0"/>
                            <a:t>m</a:t>
                          </a:r>
                          <a:r>
                            <a:rPr lang="en-US" i="0" dirty="0"/>
                            <a:t> encrypted with key </a:t>
                          </a:r>
                          <a:r>
                            <a:rPr lang="en-US" i="1" dirty="0"/>
                            <a:t>K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32476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i="0" dirty="0"/>
                            <a:t>Message </a:t>
                          </a:r>
                          <a:r>
                            <a:rPr lang="en-US" i="1" dirty="0"/>
                            <a:t>m</a:t>
                          </a:r>
                          <a:r>
                            <a:rPr lang="en-US" i="0" dirty="0"/>
                            <a:t> hashed with hash function </a:t>
                          </a:r>
                          <a:r>
                            <a:rPr lang="en-US" i="1" dirty="0"/>
                            <a:t>H()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52171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bSup>
                                  <m:sSubSup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  <m:sup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dirty="0"/>
                            <a:t>Public key/private key of </a:t>
                          </a:r>
                          <a:r>
                            <a:rPr lang="en-US" b="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03434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0BD6EB2-3E58-3E4B-9F08-CAA3776BD4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22447917"/>
                  </p:ext>
                </p:extLst>
              </p:nvPr>
            </p:nvGraphicFramePr>
            <p:xfrm>
              <a:off x="2032000" y="2645570"/>
              <a:ext cx="8128000" cy="29667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83356">
                      <a:extLst>
                        <a:ext uri="{9D8B030D-6E8A-4147-A177-3AD203B41FA5}">
                          <a16:colId xmlns:a16="http://schemas.microsoft.com/office/drawing/2014/main" val="316965806"/>
                        </a:ext>
                      </a:extLst>
                    </a:gridCol>
                    <a:gridCol w="5644644">
                      <a:extLst>
                        <a:ext uri="{9D8B030D-6E8A-4147-A177-3AD203B41FA5}">
                          <a16:colId xmlns:a16="http://schemas.microsoft.com/office/drawing/2014/main" val="157609219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Notations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Meaning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25134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103333" r="-227551" b="-60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The name of an entity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722137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210345" r="-227551" b="-5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Random value generated by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267214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310345" r="-227551" b="-4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Timestamp generated by </a:t>
                          </a:r>
                          <a:r>
                            <a:rPr lang="en-US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6787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410345" r="-227551" b="-3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4369" t="-410345" r="-450" b="-3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891207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493333" r="-227551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i="0" dirty="0"/>
                            <a:t>Message </a:t>
                          </a:r>
                          <a:r>
                            <a:rPr lang="en-US" i="1" dirty="0"/>
                            <a:t>m</a:t>
                          </a:r>
                          <a:r>
                            <a:rPr lang="en-US" i="0" dirty="0"/>
                            <a:t> encrypted with key </a:t>
                          </a:r>
                          <a:r>
                            <a:rPr lang="en-US" i="1" dirty="0"/>
                            <a:t>K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32476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613793" r="-227551" b="-1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i="0" dirty="0"/>
                            <a:t>Message </a:t>
                          </a:r>
                          <a:r>
                            <a:rPr lang="en-US" i="1" dirty="0"/>
                            <a:t>m</a:t>
                          </a:r>
                          <a:r>
                            <a:rPr lang="en-US" i="0" dirty="0"/>
                            <a:t> hashed with hash function </a:t>
                          </a:r>
                          <a:r>
                            <a:rPr lang="en-US" i="1" dirty="0"/>
                            <a:t>H()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52171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10" t="-713793" r="-227551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dirty="0"/>
                            <a:t>Public key/private key of </a:t>
                          </a:r>
                          <a:r>
                            <a:rPr lang="en-US" b="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03434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170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protocols: an example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</m:d>
                              </m:e>
                              <m:sub>
                                <m:sSubSup>
                                  <m:sSubSup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sub>
                                  <m: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</m:d>
                              </m:e>
                              <m:sub>
                                <m:sSubSup>
                                  <m:sSubSup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:r>
                  <a:rPr lang="en-GB" dirty="0"/>
                  <a:t>Can you guess what is the protocol here?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  <a:blipFill>
                <a:blip r:embed="rId2"/>
                <a:stretch>
                  <a:fillRect l="-96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B243BB5-D852-F74F-92FD-AEF8F952B4D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36295047"/>
                  </p:ext>
                </p:extLst>
              </p:nvPr>
            </p:nvGraphicFramePr>
            <p:xfrm>
              <a:off x="7339693" y="1502572"/>
              <a:ext cx="4746171" cy="320459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0103">
                      <a:extLst>
                        <a:ext uri="{9D8B030D-6E8A-4147-A177-3AD203B41FA5}">
                          <a16:colId xmlns:a16="http://schemas.microsoft.com/office/drawing/2014/main" val="316965806"/>
                        </a:ext>
                      </a:extLst>
                    </a:gridCol>
                    <a:gridCol w="3296068">
                      <a:extLst>
                        <a:ext uri="{9D8B030D-6E8A-4147-A177-3AD203B41FA5}">
                          <a16:colId xmlns:a16="http://schemas.microsoft.com/office/drawing/2014/main" val="1576092196"/>
                        </a:ext>
                      </a:extLst>
                    </a:gridCol>
                  </a:tblGrid>
                  <a:tr h="2884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Notations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Meaning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2513438"/>
                      </a:ext>
                    </a:extLst>
                  </a:tr>
                  <a:tr h="264379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The name of an entity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72213743"/>
                      </a:ext>
                    </a:extLst>
                  </a:tr>
                  <a:tr h="26437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Random value generated by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2672140"/>
                      </a:ext>
                    </a:extLst>
                  </a:tr>
                  <a:tr h="26437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Timestamp generated by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678758"/>
                      </a:ext>
                    </a:extLst>
                  </a:tr>
                  <a:tr h="45665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Concatenation of messages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,…, </m:t>
                              </m:r>
                              <m:sSub>
                                <m:sSubPr>
                                  <m:ctrlP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endParaRPr lang="en-US" sz="1600" i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89120785"/>
                      </a:ext>
                    </a:extLst>
                  </a:tr>
                  <a:tr h="26437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GB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16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en-GB" sz="16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600" dirty="0"/>
                            <a:t>/</a:t>
                          </a:r>
                          <a14:m>
                            <m:oMath xmlns:m="http://schemas.openxmlformats.org/officeDocument/2006/math"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0" dirty="0"/>
                            <a:t>Message </a:t>
                          </a:r>
                          <a:r>
                            <a:rPr lang="en-US" sz="1600" i="1" dirty="0"/>
                            <a:t>m</a:t>
                          </a:r>
                          <a:r>
                            <a:rPr lang="en-US" sz="1600" i="0" dirty="0"/>
                            <a:t> encrypted with key </a:t>
                          </a:r>
                          <a:r>
                            <a:rPr lang="en-US" sz="1600" i="1" dirty="0"/>
                            <a:t>K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3247601"/>
                      </a:ext>
                    </a:extLst>
                  </a:tr>
                  <a:tr h="264379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0" dirty="0"/>
                            <a:t>Message </a:t>
                          </a:r>
                          <a:r>
                            <a:rPr lang="en-US" sz="1600" i="1" dirty="0"/>
                            <a:t>m</a:t>
                          </a:r>
                          <a:r>
                            <a:rPr lang="en-US" sz="1600" i="0" dirty="0"/>
                            <a:t> hashed with hash function </a:t>
                          </a:r>
                          <a:r>
                            <a:rPr lang="en-US" sz="1600" i="1" dirty="0"/>
                            <a:t>H()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5217124"/>
                      </a:ext>
                    </a:extLst>
                  </a:tr>
                  <a:tr h="26768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</m:sSub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bSup>
                                  <m:sSubSupPr>
                                    <m:ctrlP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sub>
                                  <m:sup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i="0" dirty="0"/>
                            <a:t>Public key/private key of </a:t>
                          </a:r>
                          <a:r>
                            <a:rPr lang="en-US" sz="1600" b="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03434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B243BB5-D852-F74F-92FD-AEF8F952B4D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36295047"/>
                  </p:ext>
                </p:extLst>
              </p:nvPr>
            </p:nvGraphicFramePr>
            <p:xfrm>
              <a:off x="7339693" y="1502572"/>
              <a:ext cx="4746171" cy="320459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0103">
                      <a:extLst>
                        <a:ext uri="{9D8B030D-6E8A-4147-A177-3AD203B41FA5}">
                          <a16:colId xmlns:a16="http://schemas.microsoft.com/office/drawing/2014/main" val="316965806"/>
                        </a:ext>
                      </a:extLst>
                    </a:gridCol>
                    <a:gridCol w="3296068">
                      <a:extLst>
                        <a:ext uri="{9D8B030D-6E8A-4147-A177-3AD203B41FA5}">
                          <a16:colId xmlns:a16="http://schemas.microsoft.com/office/drawing/2014/main" val="157609219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Notations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Meaning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251343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119231" r="-226957" b="-7807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The name of an entity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7221374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211111" r="-226957" b="-6518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Random value generated by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2672140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323077" r="-226957" b="-57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Timestamp generated by </a:t>
                          </a:r>
                          <a:r>
                            <a:rPr lang="en-US" sz="160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67875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239130" r="-226957" b="-2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4615" t="-239130" r="-385" b="-2260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89120785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600000" r="-226957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0" dirty="0"/>
                            <a:t>Message </a:t>
                          </a:r>
                          <a:r>
                            <a:rPr lang="en-US" sz="1600" i="1" dirty="0"/>
                            <a:t>m</a:t>
                          </a:r>
                          <a:r>
                            <a:rPr lang="en-US" sz="1600" i="0" dirty="0"/>
                            <a:t> encrypted with key </a:t>
                          </a:r>
                          <a:r>
                            <a:rPr lang="en-US" sz="1600" i="1" dirty="0"/>
                            <a:t>K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3247601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395652" r="-226957" b="-695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0" dirty="0"/>
                            <a:t>Message </a:t>
                          </a:r>
                          <a:r>
                            <a:rPr lang="en-US" sz="1600" i="1" dirty="0"/>
                            <a:t>m</a:t>
                          </a:r>
                          <a:r>
                            <a:rPr lang="en-US" sz="1600" i="0" dirty="0"/>
                            <a:t> hashed with hash function </a:t>
                          </a:r>
                          <a:r>
                            <a:rPr lang="en-US" sz="1600" i="1" dirty="0"/>
                            <a:t>H()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5217124"/>
                      </a:ext>
                    </a:extLst>
                  </a:tr>
                  <a:tr h="33947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870" t="-844444" r="-226957" b="-1851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i="0" dirty="0"/>
                            <a:t>Public key/private key of </a:t>
                          </a:r>
                          <a:r>
                            <a:rPr lang="en-US" sz="1600" b="0" i="1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803434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25369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protocols: an example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</m:d>
                              </m:e>
                              <m:sub>
                                <m:sSubSup>
                                  <m:sSubSup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sub>
                                  <m:sup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</m:d>
                              </m:e>
                              <m:sub>
                                <m:sSubSup>
                                  <m:sSubSup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  <m:sup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:r>
                  <a:rPr lang="en-GB" dirty="0"/>
                  <a:t>Can you guess what is the protocol here?</a:t>
                </a:r>
              </a:p>
              <a:p>
                <a:r>
                  <a:rPr lang="en-GB" dirty="0"/>
                  <a:t>A shares with B a secret key K, and each party is authenticated to the other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  <a:blipFill>
                <a:blip r:embed="rId2"/>
                <a:stretch>
                  <a:fillRect l="-966" r="-36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3234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protocols: attacks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46188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This is a partial list of attacks on protocols: </a:t>
            </a:r>
          </a:p>
          <a:p>
            <a:r>
              <a:rPr lang="en-GB" dirty="0">
                <a:solidFill>
                  <a:schemeClr val="accent2"/>
                </a:solidFill>
              </a:rPr>
              <a:t>Known-key attack:</a:t>
            </a:r>
            <a:r>
              <a:rPr lang="en-GB" dirty="0"/>
              <a:t> attacker gains some keys used previously and uses this info in some malicious fashion</a:t>
            </a:r>
          </a:p>
          <a:p>
            <a:r>
              <a:rPr lang="en-GB" dirty="0">
                <a:solidFill>
                  <a:schemeClr val="accent2"/>
                </a:solidFill>
              </a:rPr>
              <a:t>Replay: </a:t>
            </a:r>
            <a:r>
              <a:rPr lang="en-GB" dirty="0"/>
              <a:t>attacker records messages and replays them at a later time</a:t>
            </a:r>
          </a:p>
          <a:p>
            <a:r>
              <a:rPr lang="en-GB" dirty="0">
                <a:solidFill>
                  <a:schemeClr val="accent2"/>
                </a:solidFill>
              </a:rPr>
              <a:t>Impersonation:</a:t>
            </a:r>
            <a:r>
              <a:rPr lang="en-GB" dirty="0"/>
              <a:t> attacker assumes the identity of one of the legitimate parties in a network</a:t>
            </a:r>
          </a:p>
          <a:p>
            <a:r>
              <a:rPr lang="en-GB" dirty="0">
                <a:solidFill>
                  <a:schemeClr val="accent2"/>
                </a:solidFill>
              </a:rPr>
              <a:t>Man-in-the-Middle: </a:t>
            </a:r>
            <a:r>
              <a:rPr lang="en-GB" dirty="0"/>
              <a:t>attacker interposes himself between two parties and pretends to each to be the other</a:t>
            </a:r>
          </a:p>
          <a:p>
            <a:r>
              <a:rPr lang="en-GB" dirty="0">
                <a:solidFill>
                  <a:schemeClr val="accent2"/>
                </a:solidFill>
              </a:rPr>
              <a:t>Interleaving attack: </a:t>
            </a:r>
            <a:r>
              <a:rPr lang="en-GB" dirty="0"/>
              <a:t>attacker injects spurious messages into a protocol run to disrupt or subvert it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431151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Cryptographic protocols: attackers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461889"/>
          </a:xfrm>
        </p:spPr>
        <p:txBody>
          <a:bodyPr>
            <a:normAutofit/>
          </a:bodyPr>
          <a:lstStyle/>
          <a:p>
            <a:r>
              <a:rPr lang="en-GB" dirty="0"/>
              <a:t>The designer of a protocol should assume that an attacker can access all of the traffic and interject his own messages into the flow</a:t>
            </a:r>
          </a:p>
          <a:p>
            <a:r>
              <a:rPr lang="en-GB" dirty="0"/>
              <a:t>The protocol should be robust in the face of such a determined and resourceful attacker</a:t>
            </a:r>
          </a:p>
          <a:p>
            <a:r>
              <a:rPr lang="en-GB" dirty="0"/>
              <a:t>Remember this, two questions to ask of any step in any protocol</a:t>
            </a:r>
          </a:p>
          <a:p>
            <a:pPr lvl="1"/>
            <a:r>
              <a:rPr lang="en-GB" dirty="0"/>
              <a:t>What is the sender trying to say with this message?</a:t>
            </a:r>
          </a:p>
          <a:p>
            <a:pPr lvl="1"/>
            <a:r>
              <a:rPr lang="en-GB" dirty="0"/>
              <a:t>What is the receiver entitled to believe after receiving the message?</a:t>
            </a:r>
          </a:p>
        </p:txBody>
      </p:sp>
    </p:spTree>
    <p:extLst>
      <p:ext uri="{BB962C8B-B14F-4D97-AF65-F5344CB8AC3E}">
        <p14:creationId xmlns:p14="http://schemas.microsoft.com/office/powerpoint/2010/main" val="2062332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Needham-Schroeder protocol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739563"/>
          </a:xfrm>
        </p:spPr>
        <p:txBody>
          <a:bodyPr>
            <a:normAutofit/>
          </a:bodyPr>
          <a:lstStyle/>
          <a:p>
            <a:r>
              <a:rPr lang="en-GB" dirty="0"/>
              <a:t>Many existing protocols are derived from one proposed by Needham and Schroeder (1978)</a:t>
            </a:r>
          </a:p>
          <a:p>
            <a:r>
              <a:rPr lang="en-GB" dirty="0"/>
              <a:t>N-S is a shared-key authentication protocol designed to generate and propagate a session key</a:t>
            </a:r>
          </a:p>
          <a:p>
            <a:pPr lvl="1"/>
            <a:r>
              <a:rPr lang="en-GB" dirty="0"/>
              <a:t>i.e., a shared key for subsequent symmetrically encrypted communication</a:t>
            </a:r>
          </a:p>
          <a:p>
            <a:r>
              <a:rPr lang="en-GB" dirty="0"/>
              <a:t>Note that there is no public key infrastructure (PKI) in place</a:t>
            </a:r>
          </a:p>
        </p:txBody>
      </p:sp>
    </p:spTree>
    <p:extLst>
      <p:ext uri="{BB962C8B-B14F-4D97-AF65-F5344CB8AC3E}">
        <p14:creationId xmlns:p14="http://schemas.microsoft.com/office/powerpoint/2010/main" val="28375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4"/>
            <a:ext cx="10943804" cy="236623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 </a:t>
            </a:r>
            <a:r>
              <a:rPr lang="en-GB" b="1" i="1" dirty="0"/>
              <a:t>digital signature </a:t>
            </a:r>
            <a:r>
              <a:rPr lang="en-GB" dirty="0"/>
              <a:t>is a way for an entity to demonstrate the authenticity of a message by binding its identity with that message</a:t>
            </a:r>
          </a:p>
          <a:p>
            <a:r>
              <a:rPr lang="en-GB" dirty="0"/>
              <a:t>Alice uses her private key with a signature algorithm to produce a digital signature,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), for a message, </a:t>
            </a:r>
            <a:r>
              <a:rPr lang="en-GB" i="1" dirty="0"/>
              <a:t>M</a:t>
            </a:r>
          </a:p>
          <a:p>
            <a:r>
              <a:rPr lang="en-GB" dirty="0"/>
              <a:t>Given Alice’s public key, the message, </a:t>
            </a:r>
            <a:r>
              <a:rPr lang="en-GB" i="1" dirty="0"/>
              <a:t>M</a:t>
            </a:r>
            <a:r>
              <a:rPr lang="en-GB" dirty="0"/>
              <a:t>, and Alice’s signature,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Bob verifies Alice’s signature on </a:t>
            </a:r>
            <a:r>
              <a:rPr lang="en-GB" i="1" dirty="0"/>
              <a:t>M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AD6ACA-73B0-EC4B-AC1C-9400B8D69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085" y="4105311"/>
            <a:ext cx="7233343" cy="27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14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Needham-Schroeder protocol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5910559" cy="4739563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There are three principals: </a:t>
                </a:r>
              </a:p>
              <a:p>
                <a:pPr lvl="1"/>
                <a:r>
                  <a:rPr lang="en-GB" dirty="0"/>
                  <a:t>A and B: two principals desiring mutual communication, and </a:t>
                </a:r>
              </a:p>
              <a:p>
                <a:pPr lvl="1"/>
                <a:r>
                  <a:rPr lang="en-GB" dirty="0"/>
                  <a:t>S: a trusted key server, also known as Trusted Third Party (TTP)</a:t>
                </a:r>
              </a:p>
              <a:p>
                <a:r>
                  <a:rPr lang="en-GB" dirty="0"/>
                  <a:t>It is assumed that A and B already have secure symmetric communication with S using keys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𝑎𝑠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dirty="0"/>
                  <a:t> respectively</a:t>
                </a:r>
              </a:p>
              <a:p>
                <a:r>
                  <a:rPr lang="en-GB" dirty="0"/>
                  <a:t>N-S protocol is used to establish the shared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GB" dirty="0"/>
                  <a:t> between A and B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5910559" cy="4739563"/>
              </a:xfrm>
              <a:blipFill>
                <a:blip r:embed="rId2"/>
                <a:stretch>
                  <a:fillRect l="-1717" t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0C4D281-21CE-E342-9512-BB72C1468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003" y="2406206"/>
            <a:ext cx="3599120" cy="248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40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Needham-Schroeder protocol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10507509" cy="4739563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N-S uses </a:t>
                </a:r>
                <a:r>
                  <a:rPr lang="en-GB" dirty="0" err="1"/>
                  <a:t>nonces</a:t>
                </a:r>
                <a:r>
                  <a:rPr lang="en-GB" dirty="0"/>
                  <a:t> (short for “numbers used once”)</a:t>
                </a:r>
              </a:p>
              <a:p>
                <a:pPr lvl="1"/>
                <a:r>
                  <a:rPr lang="en-GB" dirty="0"/>
                  <a:t>randomly generated values included in messages</a:t>
                </a:r>
              </a:p>
              <a:p>
                <a:r>
                  <a:rPr lang="en-GB" dirty="0"/>
                  <a:t>If a nonce is generated and sent by A in one step and returned by B in a later step</a:t>
                </a:r>
              </a:p>
              <a:p>
                <a:pPr lvl="1"/>
                <a:r>
                  <a:rPr lang="en-GB" dirty="0"/>
                  <a:t>A knows that B’s message is fresh and not a replay from an earlier exchange</a:t>
                </a:r>
              </a:p>
              <a:p>
                <a:r>
                  <a:rPr lang="en-GB" dirty="0"/>
                  <a:t>We use the notation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GB" dirty="0"/>
                  <a:t> to denote a nonce generated by A</a:t>
                </a:r>
              </a:p>
              <a:p>
                <a:r>
                  <a:rPr lang="en-GB" dirty="0"/>
                  <a:t>Note that a nonce is not a timestamp</a:t>
                </a:r>
              </a:p>
              <a:p>
                <a:r>
                  <a:rPr lang="en-GB" dirty="0"/>
                  <a:t>The only assumption is that it has not been used in any earlier interchange, with high probability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10507509" cy="4739563"/>
              </a:xfrm>
              <a:blipFill>
                <a:blip r:embed="rId2"/>
                <a:stretch>
                  <a:fillRect l="-966" t="-2413" r="-1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5554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Needham-Schroeder protocol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𝐾</m:t>
                                        </m:r>
                                      </m:e>
                                      <m:sub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𝑎𝑏</m:t>
                                        </m:r>
                                      </m:sub>
                                    </m:s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e>
                              <m:sub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𝑏𝑠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solidFill>
                    <a:srgbClr val="FF0000"/>
                  </a:solidFill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are </a:t>
                </a:r>
                <a:r>
                  <a:rPr lang="en-GB" dirty="0" err="1">
                    <a:ea typeface="Cambria Math" panose="02040503050406030204" pitchFamily="18" charset="0"/>
                  </a:rPr>
                  <a:t>nonces</a:t>
                </a:r>
                <a:endParaRPr lang="en-GB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10507509" cy="4461889"/>
              </a:xfrm>
              <a:blipFill>
                <a:blip r:embed="rId2"/>
                <a:stretch>
                  <a:fillRect l="-966" t="-19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1522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Needham-Schroeder protocol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0507509" cy="4739563"/>
          </a:xfrm>
        </p:spPr>
        <p:txBody>
          <a:bodyPr>
            <a:normAutofit/>
          </a:bodyPr>
          <a:lstStyle/>
          <a:p>
            <a:r>
              <a:rPr lang="en-GB" dirty="0"/>
              <a:t>Needham-Schroeder is a shared-key authentication protocol that has been very important historically</a:t>
            </a:r>
          </a:p>
          <a:p>
            <a:r>
              <a:rPr lang="en-GB" dirty="0"/>
              <a:t>It illustrates:</a:t>
            </a:r>
          </a:p>
          <a:p>
            <a:pPr lvl="1"/>
            <a:r>
              <a:rPr lang="en-GB" dirty="0"/>
              <a:t>the overall structure of protocols </a:t>
            </a:r>
          </a:p>
          <a:p>
            <a:pPr lvl="1"/>
            <a:r>
              <a:rPr lang="en-GB" dirty="0"/>
              <a:t>that some principals (TTP) may have special roles to play</a:t>
            </a:r>
          </a:p>
          <a:p>
            <a:pPr lvl="1"/>
            <a:r>
              <a:rPr lang="en-GB" dirty="0"/>
              <a:t>the usefulness of </a:t>
            </a:r>
            <a:r>
              <a:rPr lang="en-GB" dirty="0" err="1"/>
              <a:t>nonces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22042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Flaws on Needham-Schroeder protocol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1" y="1825623"/>
                <a:ext cx="7267323" cy="47395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Denning and Sacco pointed out that the compromise of a session key has bad consequences</a:t>
                </a:r>
              </a:p>
              <a:p>
                <a:r>
                  <a:rPr lang="en-GB" dirty="0"/>
                  <a:t>An intruder can reuse an old session key and pass it off as a new one as though it were fresh</a:t>
                </a:r>
              </a:p>
              <a:p>
                <a:r>
                  <a:rPr lang="en-GB" dirty="0"/>
                  <a:t>Suppose C has cracked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r>
                  <a:rPr lang="en-GB" dirty="0"/>
                  <a:t> from last week’s run of the protocol, and has squirreled away message 3 from that session: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b="0" i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r>
                  <a:rPr lang="en-GB" dirty="0"/>
                  <a:t>B will believe it is talking to A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1" y="1825623"/>
                <a:ext cx="7267323" cy="4739563"/>
              </a:xfrm>
              <a:blipFill>
                <a:blip r:embed="rId2"/>
                <a:stretch>
                  <a:fillRect l="-1222" t="-3485" r="-87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575BA-C8E3-254A-BFE4-617AED87F596}"/>
                  </a:ext>
                </a:extLst>
              </p:cNvPr>
              <p:cNvSpPr/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GB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𝐾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𝑎𝑏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e>
                              <m:sub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𝑏𝑠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575BA-C8E3-254A-BFE4-617AED87F5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  <a:blipFill>
                <a:blip r:embed="rId3"/>
                <a:stretch>
                  <a:fillRect l="-667" b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3390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Flaws on Needham-Schroeder protocol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7197191" cy="4971687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Message 3 is not protected by </a:t>
                </a:r>
                <a:r>
                  <a:rPr lang="en-GB" dirty="0" err="1"/>
                  <a:t>nonces</a:t>
                </a:r>
                <a:endParaRPr lang="en-GB" dirty="0"/>
              </a:p>
              <a:p>
                <a:r>
                  <a:rPr lang="en-GB" dirty="0"/>
                  <a:t>There is no way for B to know if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r>
                  <a:rPr lang="en-GB" dirty="0"/>
                  <a:t> it receives is current</a:t>
                </a:r>
              </a:p>
              <a:p>
                <a:r>
                  <a:rPr lang="en-GB" dirty="0"/>
                  <a:t>An intruder has unlimited time to crack an old session key and reuse it as if it were fresh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7197191" cy="4971687"/>
              </a:xfrm>
              <a:blipFill>
                <a:blip r:embed="rId2"/>
                <a:stretch>
                  <a:fillRect l="-1411" t="-2302" r="-7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A3528AC-423A-C246-AF59-95DC5B58A3A0}"/>
                  </a:ext>
                </a:extLst>
              </p:cNvPr>
              <p:cNvSpPr/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GB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𝐾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𝑎𝑏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e>
                              <m:sub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𝑏𝑠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A3528AC-423A-C246-AF59-95DC5B58A3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  <a:blipFill>
                <a:blip r:embed="rId3"/>
                <a:stretch>
                  <a:fillRect l="-667" b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1411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Flaws on Needham-Schroeder protocol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7197191" cy="4971687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Bauer, et al. pointed out that if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𝑎𝑠</m:t>
                        </m:r>
                      </m:sub>
                    </m:sSub>
                  </m:oMath>
                </a14:m>
                <a:r>
                  <a:rPr lang="en-GB" dirty="0"/>
                  <a:t> were compromised, anyone could impersonate A and establish communication with any other party</a:t>
                </a:r>
              </a:p>
              <a:p>
                <a:r>
                  <a:rPr lang="en-GB" dirty="0"/>
                  <a:t>These flaws persisted for almost 10 years before they were discovered</a:t>
                </a:r>
                <a:endParaRPr lang="en-GB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7197191" cy="4971687"/>
              </a:xfrm>
              <a:blipFill>
                <a:blip r:embed="rId2"/>
                <a:stretch>
                  <a:fillRect l="-1411" t="-2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A3528AC-423A-C246-AF59-95DC5B58A3A0}"/>
                  </a:ext>
                </a:extLst>
              </p:cNvPr>
              <p:cNvSpPr/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GB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𝐾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𝑎𝑏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</m:d>
                              </m:e>
                              <m:sub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𝑏𝑠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𝑎𝑏</m:t>
                            </m:r>
                          </m:sub>
                        </m:sSub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A3528AC-423A-C246-AF59-95DC5B58A3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3614" y="1825623"/>
                <a:ext cx="3797862" cy="1672637"/>
              </a:xfrm>
              <a:prstGeom prst="rect">
                <a:avLst/>
              </a:prstGeom>
              <a:blipFill>
                <a:blip r:embed="rId3"/>
                <a:stretch>
                  <a:fillRect l="-667" b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53989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Otway-Rees protocol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4"/>
                <a:ext cx="10507508" cy="4324324"/>
              </a:xfrm>
            </p:spPr>
            <p:txBody>
              <a:bodyPr>
                <a:normAutofit fontScale="92500"/>
              </a:bodyPr>
              <a:lstStyle/>
              <a:p>
                <a:r>
                  <a:rPr lang="en-GB" dirty="0"/>
                  <a:t>Another very important and much studied protocol is the Otway-Rees protocol</a:t>
                </a:r>
              </a:p>
              <a:p>
                <a:r>
                  <a:rPr lang="en-GB" dirty="0"/>
                  <a:t>Below is one of several variants</a:t>
                </a:r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solidFill>
                    <a:srgbClr val="FF0000"/>
                  </a:solidFill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Here,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is a session identifier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are </a:t>
                </a:r>
                <a:r>
                  <a:rPr lang="en-GB" dirty="0" err="1">
                    <a:ea typeface="Cambria Math" panose="02040503050406030204" pitchFamily="18" charset="0"/>
                  </a:rPr>
                  <a:t>nonces</a:t>
                </a:r>
                <a:endParaRPr lang="en-GB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4"/>
                <a:ext cx="10507508" cy="4324324"/>
              </a:xfrm>
              <a:blipFill>
                <a:blip r:embed="rId2"/>
                <a:stretch>
                  <a:fillRect l="-845" t="-2353" b="-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12212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Otway-Rees protocol attack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6549828" cy="4826029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A malicious intruder can arrange for A and B to end up with different keys</a:t>
                </a:r>
              </a:p>
              <a:p>
                <a:pPr lvl="1"/>
                <a:r>
                  <a:rPr lang="en-GB" dirty="0"/>
                  <a:t>After step 3, B has received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An intruder then intercepts the fourth message</a:t>
                </a:r>
              </a:p>
              <a:p>
                <a:pPr lvl="1"/>
                <a:r>
                  <a:rPr lang="en-GB" dirty="0"/>
                  <a:t>The intruder resends message 2</a:t>
                </a:r>
              </a:p>
              <a:p>
                <a:pPr lvl="2"/>
                <a:r>
                  <a:rPr lang="en-GB" dirty="0"/>
                  <a:t>so S generates a new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r>
                  <a:rPr lang="en-GB" dirty="0"/>
                  <a:t>, sends it to B</a:t>
                </a:r>
              </a:p>
              <a:p>
                <a:pPr lvl="1"/>
                <a:r>
                  <a:rPr lang="en-GB" dirty="0"/>
                  <a:t>The intruder intercepts this message too, but sends to A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A has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r>
                  <a:rPr lang="en-GB" dirty="0"/>
                  <a:t>, while B has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</m:oMath>
                </a14:m>
                <a:endParaRPr lang="en-GB" dirty="0"/>
              </a:p>
              <a:p>
                <a:r>
                  <a:rPr lang="en-GB" dirty="0"/>
                  <a:t>Another problem:</a:t>
                </a:r>
              </a:p>
              <a:p>
                <a:pPr lvl="1"/>
                <a:r>
                  <a:rPr lang="en-GB" dirty="0"/>
                  <a:t>although the server tells B that A used a nonce, B doesn’t know if this was a replay of an old message</a:t>
                </a:r>
                <a:endParaRPr lang="en-GB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6549828" cy="4826029"/>
              </a:xfrm>
              <a:blipFill>
                <a:blip r:embed="rId2"/>
                <a:stretch>
                  <a:fillRect l="-1357" t="-2632" r="-3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2E87E69-C54A-2E45-9B1B-4312059F0256}"/>
                  </a:ext>
                </a:extLst>
              </p:cNvPr>
              <p:cNvSpPr/>
              <p:nvPr/>
            </p:nvSpPr>
            <p:spPr>
              <a:xfrm>
                <a:off x="7058952" y="2389122"/>
                <a:ext cx="5133048" cy="13029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𝑏𝑠</m:t>
                            </m:r>
                          </m:sub>
                        </m:sSub>
                      </m:sub>
                    </m:sSub>
                  </m:oMath>
                </a14:m>
                <a:endParaRPr lang="en-GB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𝑎𝑏</m:t>
                                </m:r>
                              </m:sub>
                            </m:sSub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𝑎𝑠</m:t>
                            </m:r>
                          </m:sub>
                        </m:sSub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2E87E69-C54A-2E45-9B1B-4312059F02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952" y="2389122"/>
                <a:ext cx="5133048" cy="1302921"/>
              </a:xfrm>
              <a:prstGeom prst="rect">
                <a:avLst/>
              </a:prstGeom>
              <a:blipFill>
                <a:blip r:embed="rId3"/>
                <a:stretch>
                  <a:fillRect l="-494" b="-9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6656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4E18DE-0BFE-E245-B3C4-1ED333D2A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88900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40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signature: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4739563"/>
          </a:xfrm>
        </p:spPr>
        <p:txBody>
          <a:bodyPr>
            <a:normAutofit/>
          </a:bodyPr>
          <a:lstStyle/>
          <a:p>
            <a:r>
              <a:rPr lang="en-GB" dirty="0"/>
              <a:t>Three important properties that we would like to have for a digital- signature scheme are the following: </a:t>
            </a:r>
          </a:p>
          <a:p>
            <a:r>
              <a:rPr lang="en-GB" b="1" i="1" dirty="0" err="1"/>
              <a:t>Nonforgeability</a:t>
            </a:r>
            <a:r>
              <a:rPr lang="en-GB" b="1" i="1" dirty="0"/>
              <a:t>:</a:t>
            </a:r>
            <a:r>
              <a:rPr lang="en-GB" dirty="0"/>
              <a:t> It should be difficult for an attacker, Eve, to forge a signature,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), for a message, </a:t>
            </a:r>
            <a:r>
              <a:rPr lang="en-GB" i="1" dirty="0"/>
              <a:t>M</a:t>
            </a:r>
            <a:r>
              <a:rPr lang="en-GB" dirty="0"/>
              <a:t>, as if it is coming from Alice </a:t>
            </a:r>
          </a:p>
          <a:p>
            <a:r>
              <a:rPr lang="en-GB" b="1" i="1" dirty="0" err="1"/>
              <a:t>Nonmutability</a:t>
            </a:r>
            <a:r>
              <a:rPr lang="en-GB" b="1" i="1" dirty="0"/>
              <a:t>:</a:t>
            </a:r>
            <a:r>
              <a:rPr lang="en-GB" dirty="0"/>
              <a:t> It should be difficult for an attacker, Eve, to take a signature,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), for a message, </a:t>
            </a:r>
            <a:r>
              <a:rPr lang="en-GB" i="1" dirty="0"/>
              <a:t>M</a:t>
            </a:r>
            <a:r>
              <a:rPr lang="en-GB" dirty="0"/>
              <a:t>, and convert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 into a valid signature on a different message, </a:t>
            </a:r>
            <a:r>
              <a:rPr lang="en-GB" i="1" dirty="0"/>
              <a:t>N</a:t>
            </a:r>
            <a:r>
              <a:rPr lang="en-GB" dirty="0"/>
              <a:t> </a:t>
            </a:r>
          </a:p>
          <a:p>
            <a:r>
              <a:rPr lang="en-GB" b="1" i="1" dirty="0"/>
              <a:t>Non-repudiation: </a:t>
            </a:r>
            <a:r>
              <a:rPr lang="en-GB" dirty="0"/>
              <a:t>If a digital-signature scheme achieves these two properties, then it actually achieves </a:t>
            </a:r>
            <a:r>
              <a:rPr lang="en-GB" b="1" i="1" dirty="0"/>
              <a:t>nonrepudiation</a:t>
            </a:r>
          </a:p>
          <a:p>
            <a:pPr lvl="1"/>
            <a:r>
              <a:rPr lang="en-GB" dirty="0"/>
              <a:t>It should be difficult for Alice to claim she didn’t sign a document, </a:t>
            </a:r>
            <a:r>
              <a:rPr lang="en-GB" i="1" dirty="0"/>
              <a:t>M</a:t>
            </a:r>
            <a:r>
              <a:rPr lang="en-GB" dirty="0"/>
              <a:t>, once she has produced a digital signature, </a:t>
            </a:r>
            <a:r>
              <a:rPr lang="en-GB" i="1" dirty="0" err="1"/>
              <a:t>S</a:t>
            </a:r>
            <a:r>
              <a:rPr lang="en-GB" baseline="-25000" dirty="0" err="1"/>
              <a:t>Alice</a:t>
            </a:r>
            <a:r>
              <a:rPr lang="en-GB" dirty="0"/>
              <a:t>(</a:t>
            </a:r>
            <a:r>
              <a:rPr lang="en-GB" i="1" dirty="0"/>
              <a:t>M</a:t>
            </a:r>
            <a:r>
              <a:rPr lang="en-GB" dirty="0"/>
              <a:t>), for that document </a:t>
            </a:r>
          </a:p>
        </p:txBody>
      </p:sp>
    </p:spTree>
    <p:extLst>
      <p:ext uri="{BB962C8B-B14F-4D97-AF65-F5344CB8AC3E}">
        <p14:creationId xmlns:p14="http://schemas.microsoft.com/office/powerpoint/2010/main" val="35172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signature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In RSA encryption system, Bob creates a public key, (</a:t>
                </a:r>
                <a:r>
                  <a:rPr lang="en-GB" i="1" dirty="0"/>
                  <a:t>e</a:t>
                </a:r>
                <a:r>
                  <a:rPr lang="en-GB" dirty="0"/>
                  <a:t>, </a:t>
                </a:r>
                <a:r>
                  <a:rPr lang="en-GB" i="1" dirty="0"/>
                  <a:t>n</a:t>
                </a:r>
                <a:r>
                  <a:rPr lang="en-GB" dirty="0"/>
                  <a:t>), so that other parties can encrypt a message</a:t>
                </a:r>
              </a:p>
              <a:p>
                <a:pPr lvl="1"/>
                <a:r>
                  <a:rPr lang="en-GB" i="1" dirty="0"/>
                  <a:t>C </a:t>
                </a:r>
                <a:r>
                  <a:rPr lang="en-GB" dirty="0"/>
                  <a:t>= </a:t>
                </a:r>
                <a:r>
                  <a:rPr lang="en-GB" i="1" dirty="0"/>
                  <a:t>M</a:t>
                </a:r>
                <a:r>
                  <a:rPr lang="en-GB" i="1" baseline="30000" dirty="0"/>
                  <a:t>e</a:t>
                </a:r>
                <a:r>
                  <a:rPr lang="en-GB" i="1" dirty="0"/>
                  <a:t> </a:t>
                </a:r>
                <a:r>
                  <a:rPr lang="en-GB" dirty="0"/>
                  <a:t>mod </a:t>
                </a:r>
                <a:r>
                  <a:rPr lang="en-GB" i="1" dirty="0"/>
                  <a:t>n</a:t>
                </a:r>
              </a:p>
              <a:p>
                <a:r>
                  <a:rPr lang="en-GB" dirty="0"/>
                  <a:t>In RSA signature, Bob instead signs a message, </a:t>
                </a:r>
                <a:r>
                  <a:rPr lang="en-GB" i="1" dirty="0"/>
                  <a:t>M</a:t>
                </a:r>
                <a:r>
                  <a:rPr lang="en-GB" dirty="0"/>
                  <a:t>, using his secret key, </a:t>
                </a:r>
                <a:r>
                  <a:rPr lang="en-GB" i="1" dirty="0"/>
                  <a:t>d</a:t>
                </a:r>
              </a:p>
              <a:p>
                <a:pPr lvl="1"/>
                <a:r>
                  <a:rPr lang="en-GB" i="1" dirty="0"/>
                  <a:t>S </a:t>
                </a:r>
                <a:r>
                  <a:rPr lang="en-GB" dirty="0"/>
                  <a:t>= </a:t>
                </a:r>
                <a:r>
                  <a:rPr lang="en-GB" i="1" dirty="0"/>
                  <a:t>M</a:t>
                </a:r>
                <a:r>
                  <a:rPr lang="en-GB" i="1" baseline="30000" dirty="0"/>
                  <a:t>d</a:t>
                </a:r>
                <a:r>
                  <a:rPr lang="en-GB" i="1" dirty="0"/>
                  <a:t> </a:t>
                </a:r>
                <a:r>
                  <a:rPr lang="en-GB" dirty="0"/>
                  <a:t>mod </a:t>
                </a:r>
                <a:r>
                  <a:rPr lang="en-GB" i="1" dirty="0"/>
                  <a:t>n</a:t>
                </a:r>
                <a:endParaRPr lang="en-GB" dirty="0"/>
              </a:p>
              <a:p>
                <a:r>
                  <a:rPr lang="en-GB" dirty="0"/>
                  <a:t>Verification:</a:t>
                </a:r>
              </a:p>
              <a:p>
                <a:pPr lvl="1"/>
                <a:r>
                  <a:rPr lang="en-GB" dirty="0"/>
                  <a:t>Is it true that </a:t>
                </a:r>
                <a:r>
                  <a:rPr lang="en-GB" i="1" dirty="0"/>
                  <a:t>M </a:t>
                </a:r>
                <a:r>
                  <a:rPr lang="en-GB" dirty="0"/>
                  <a:t>= </a:t>
                </a:r>
                <a:r>
                  <a:rPr lang="en-GB" i="1" dirty="0"/>
                  <a:t>S</a:t>
                </a:r>
                <a:r>
                  <a:rPr lang="en-GB" i="1" baseline="30000" dirty="0"/>
                  <a:t>e</a:t>
                </a:r>
                <a:r>
                  <a:rPr lang="en-GB" i="1" dirty="0"/>
                  <a:t> </a:t>
                </a:r>
                <a:r>
                  <a:rPr lang="en-GB" dirty="0"/>
                  <a:t>mod </a:t>
                </a:r>
                <a:r>
                  <a:rPr lang="en-GB" i="1" dirty="0"/>
                  <a:t>n</a:t>
                </a:r>
                <a:r>
                  <a:rPr lang="en-GB" dirty="0"/>
                  <a:t>?</a:t>
                </a:r>
              </a:p>
              <a:p>
                <a:r>
                  <a:rPr lang="en-GB" dirty="0"/>
                  <a:t>Correctness,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en-GB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GB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𝑀𝑀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r>
                  <a:rPr lang="en-GB" dirty="0"/>
                  <a:t>                     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Verification utilises the same RSA encryption and decryption algorithms using the same public key (</a:t>
                </a:r>
                <a:r>
                  <a:rPr lang="en-GB" i="1" dirty="0"/>
                  <a:t>e</a:t>
                </a:r>
                <a:r>
                  <a:rPr lang="en-GB" dirty="0"/>
                  <a:t>, </a:t>
                </a:r>
                <a:r>
                  <a:rPr lang="en-GB" i="1" dirty="0"/>
                  <a:t>n</a:t>
                </a:r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4739563"/>
              </a:xfrm>
              <a:blipFill>
                <a:blip r:embed="rId2"/>
                <a:stretch>
                  <a:fillRect l="-812" t="-2681" r="-10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3356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RSA signature: security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6292" y="1825623"/>
                <a:ext cx="10943804" cy="511970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The </a:t>
                </a:r>
                <a:r>
                  <a:rPr lang="en-GB" dirty="0" err="1"/>
                  <a:t>nonforgeability</a:t>
                </a:r>
                <a:r>
                  <a:rPr lang="en-GB" dirty="0"/>
                  <a:t> of this scheme comes from the difficulty of breaking the RSA encryption algorithm</a:t>
                </a:r>
              </a:p>
              <a:p>
                <a:pPr lvl="1"/>
                <a:r>
                  <a:rPr lang="en-GB" dirty="0"/>
                  <a:t>To forge a signature from Bob on a message, </a:t>
                </a:r>
                <a:r>
                  <a:rPr lang="en-GB" i="1" dirty="0"/>
                  <a:t>M</a:t>
                </a:r>
                <a:r>
                  <a:rPr lang="en-GB" dirty="0"/>
                  <a:t>, an attacker, Eve, would have to produce </a:t>
                </a:r>
                <a:r>
                  <a:rPr lang="en-GB" i="1" dirty="0"/>
                  <a:t>M</a:t>
                </a:r>
                <a:r>
                  <a:rPr lang="en-GB" i="1" baseline="30000" dirty="0"/>
                  <a:t>d</a:t>
                </a:r>
                <a:r>
                  <a:rPr lang="en-GB" i="1" dirty="0"/>
                  <a:t> </a:t>
                </a:r>
                <a:r>
                  <a:rPr lang="en-GB" dirty="0"/>
                  <a:t>mod </a:t>
                </a:r>
                <a:r>
                  <a:rPr lang="en-GB" i="1" dirty="0"/>
                  <a:t>n</a:t>
                </a:r>
                <a:r>
                  <a:rPr lang="en-GB" dirty="0"/>
                  <a:t>, without knowing </a:t>
                </a:r>
                <a:r>
                  <a:rPr lang="en-GB" i="1" dirty="0"/>
                  <a:t>d</a:t>
                </a:r>
              </a:p>
              <a:p>
                <a:r>
                  <a:rPr lang="en-GB" dirty="0"/>
                  <a:t>RSA has an interesting property</a:t>
                </a:r>
              </a:p>
              <a:p>
                <a:r>
                  <a:rPr lang="en-GB" dirty="0"/>
                  <a:t>For example, an attacker Eve, has two valid signatures from Bob for two messages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bSup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Now, Eve can produce a new signature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This would validate as a verifiable signature from Bob on the message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6292" y="1825623"/>
                <a:ext cx="10943804" cy="5119707"/>
              </a:xfrm>
              <a:blipFill>
                <a:blip r:embed="rId2"/>
                <a:stretch>
                  <a:fillRect l="-928" t="-2978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9228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Hash function + Digital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10943804" cy="5032377"/>
          </a:xfrm>
        </p:spPr>
        <p:txBody>
          <a:bodyPr>
            <a:normAutofit/>
          </a:bodyPr>
          <a:lstStyle/>
          <a:p>
            <a:r>
              <a:rPr lang="en-GB" dirty="0"/>
              <a:t>For practical purposes, the above descriptions of the RSA digital-signature schemes are not what one would use in practice</a:t>
            </a:r>
          </a:p>
          <a:p>
            <a:r>
              <a:rPr lang="en-GB" dirty="0"/>
              <a:t>The scheme is inefficient if the message, </a:t>
            </a:r>
            <a:r>
              <a:rPr lang="en-GB" i="1" dirty="0"/>
              <a:t>M</a:t>
            </a:r>
            <a:r>
              <a:rPr lang="en-GB" dirty="0"/>
              <a:t>, being signed is very long</a:t>
            </a:r>
          </a:p>
          <a:p>
            <a:pPr lvl="1"/>
            <a:r>
              <a:rPr lang="en-GB" dirty="0"/>
              <a:t>For instance, RSA signature creation involves an encryption of the message, </a:t>
            </a:r>
            <a:r>
              <a:rPr lang="en-GB" i="1" dirty="0"/>
              <a:t>M</a:t>
            </a:r>
            <a:r>
              <a:rPr lang="en-GB" dirty="0"/>
              <a:t>, using a private key</a:t>
            </a:r>
          </a:p>
          <a:p>
            <a:r>
              <a:rPr lang="en-GB" dirty="0"/>
              <a:t>For this reason, real-world digital-signature schemes are usually applied to cryptographic hashes of messages, not to actual messages</a:t>
            </a:r>
          </a:p>
          <a:p>
            <a:r>
              <a:rPr lang="en-GB" dirty="0"/>
              <a:t>Moreover, signing a hash value is more efficient than signing a full message</a:t>
            </a:r>
          </a:p>
        </p:txBody>
      </p:sp>
    </p:spTree>
    <p:extLst>
      <p:ext uri="{BB962C8B-B14F-4D97-AF65-F5344CB8AC3E}">
        <p14:creationId xmlns:p14="http://schemas.microsoft.com/office/powerpoint/2010/main" val="220457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Cryptographic protocols</a:t>
            </a:r>
          </a:p>
          <a:p>
            <a:r>
              <a:rPr lang="en-US" dirty="0"/>
              <a:t>These lectures have been created from several other lectures whose references are given below:</a:t>
            </a:r>
          </a:p>
          <a:p>
            <a:pPr lvl="1"/>
            <a:r>
              <a:rPr lang="en-US" dirty="0"/>
              <a:t>Foundations of Computer Security by Dr. Bill Young, University of Texas at Austin. The lecture series can be found at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www.cs.utexas.edu</a:t>
            </a:r>
            <a:r>
              <a:rPr lang="en-US" dirty="0"/>
              <a:t>/~</a:t>
            </a:r>
            <a:r>
              <a:rPr lang="en-US" dirty="0" err="1"/>
              <a:t>byoung</a:t>
            </a:r>
            <a:r>
              <a:rPr lang="en-US" dirty="0"/>
              <a:t>/cs361/lecture1.pdf</a:t>
            </a:r>
          </a:p>
          <a:p>
            <a:pPr lvl="1"/>
            <a:r>
              <a:rPr lang="en-GB" dirty="0"/>
              <a:t>Cryptographic protocol lecture by </a:t>
            </a:r>
            <a:r>
              <a:rPr lang="en-GB" dirty="0" err="1"/>
              <a:t>Prof.</a:t>
            </a:r>
            <a:r>
              <a:rPr lang="en-GB" dirty="0"/>
              <a:t> Dr.-</a:t>
            </a:r>
            <a:r>
              <a:rPr lang="en-GB" dirty="0" err="1"/>
              <a:t>Ing</a:t>
            </a:r>
            <a:r>
              <a:rPr lang="en-GB" dirty="0"/>
              <a:t>. Georg Carle, University of University of </a:t>
            </a:r>
            <a:r>
              <a:rPr lang="en-GB" dirty="0" err="1"/>
              <a:t>Tübingen</a:t>
            </a:r>
            <a:r>
              <a:rPr lang="en-GB" dirty="0"/>
              <a:t>, Germany</a:t>
            </a:r>
            <a:endParaRPr lang="en-US" dirty="0"/>
          </a:p>
          <a:p>
            <a:pPr lvl="2"/>
            <a:r>
              <a:rPr lang="en-US" dirty="0"/>
              <a:t>http://</a:t>
            </a:r>
            <a:r>
              <a:rPr lang="en-US" dirty="0" err="1"/>
              <a:t>www.ccs-labs.org</a:t>
            </a:r>
            <a:r>
              <a:rPr lang="en-US" dirty="0"/>
              <a:t>/~</a:t>
            </a:r>
            <a:r>
              <a:rPr lang="en-US" dirty="0" err="1"/>
              <a:t>dressler</a:t>
            </a:r>
            <a:r>
              <a:rPr lang="en-US" dirty="0"/>
              <a:t>/teaching/netzsicherheit-ws0304/07_CryptoProtocols_2on1.pdf</a:t>
            </a:r>
          </a:p>
        </p:txBody>
      </p:sp>
    </p:spTree>
    <p:extLst>
      <p:ext uri="{BB962C8B-B14F-4D97-AF65-F5344CB8AC3E}">
        <p14:creationId xmlns:p14="http://schemas.microsoft.com/office/powerpoint/2010/main" val="169516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Thought experiment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1" y="1825623"/>
            <a:ext cx="11178473" cy="4739563"/>
          </a:xfrm>
        </p:spPr>
        <p:txBody>
          <a:bodyPr>
            <a:normAutofit/>
          </a:bodyPr>
          <a:lstStyle/>
          <a:p>
            <a:r>
              <a:rPr lang="en-GB" dirty="0"/>
              <a:t>Consider the following scenario</a:t>
            </a:r>
          </a:p>
          <a:p>
            <a:pPr lvl="1"/>
            <a:r>
              <a:rPr lang="en-GB" dirty="0"/>
              <a:t>Your friend Ivan lives in a repressive country where the police spy on everything and open all the mails</a:t>
            </a:r>
          </a:p>
          <a:p>
            <a:pPr lvl="1"/>
            <a:r>
              <a:rPr lang="en-GB" dirty="0"/>
              <a:t>You need to send a valuable object to Ivan</a:t>
            </a:r>
          </a:p>
          <a:p>
            <a:pPr lvl="1"/>
            <a:r>
              <a:rPr lang="en-GB" dirty="0"/>
              <a:t>How can you get the item to Ivan securely?</a:t>
            </a:r>
          </a:p>
          <a:p>
            <a:r>
              <a:rPr lang="en-GB" dirty="0"/>
              <a:t>How do you think you can do it physically?</a:t>
            </a:r>
          </a:p>
        </p:txBody>
      </p:sp>
    </p:spTree>
    <p:extLst>
      <p:ext uri="{BB962C8B-B14F-4D97-AF65-F5344CB8AC3E}">
        <p14:creationId xmlns:p14="http://schemas.microsoft.com/office/powerpoint/2010/main" val="2931995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Thought Experiment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292" y="1825623"/>
            <a:ext cx="7495922" cy="4461889"/>
          </a:xfrm>
        </p:spPr>
        <p:txBody>
          <a:bodyPr>
            <a:normAutofit/>
          </a:bodyPr>
          <a:lstStyle/>
          <a:p>
            <a:r>
              <a:rPr lang="en-GB" dirty="0"/>
              <a:t>You will need a box with a hasp big enough for several locks</a:t>
            </a:r>
          </a:p>
          <a:p>
            <a:r>
              <a:rPr lang="en-GB" dirty="0"/>
              <a:t>Put the item into the box, attach your lock to the hasp, and mail the box to Ivan</a:t>
            </a:r>
          </a:p>
          <a:p>
            <a:r>
              <a:rPr lang="en-GB" dirty="0"/>
              <a:t>Ivan adds his own lock and mails the box back to you</a:t>
            </a:r>
          </a:p>
          <a:p>
            <a:r>
              <a:rPr lang="en-GB" dirty="0"/>
              <a:t>You remove your lock and mail the box back to him</a:t>
            </a:r>
          </a:p>
          <a:p>
            <a:r>
              <a:rPr lang="en-GB" dirty="0"/>
              <a:t>He now removes his lock and opens the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98122-459B-0B47-9F8B-C6DEDE6BB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4959" y="1690688"/>
            <a:ext cx="1422400" cy="1422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8F2D2BD-799B-3F45-B852-752ABF2A2F0D}"/>
              </a:ext>
            </a:extLst>
          </p:cNvPr>
          <p:cNvSpPr/>
          <p:nvPr/>
        </p:nvSpPr>
        <p:spPr>
          <a:xfrm>
            <a:off x="8478655" y="3032579"/>
            <a:ext cx="381314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www.homedepot.com</a:t>
            </a:r>
            <a:r>
              <a:rPr lang="en-US" sz="800" dirty="0"/>
              <a:t>/p/Master-Lock-Steel-Lockout-Hasp-MLK420/206322471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BA1186-55B5-3641-B0EB-C0B6EB0E8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353" y="3554787"/>
            <a:ext cx="3150387" cy="20702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E4F81E-88B2-3148-AD9D-72084F07502F}"/>
              </a:ext>
            </a:extLst>
          </p:cNvPr>
          <p:cNvSpPr/>
          <p:nvPr/>
        </p:nvSpPr>
        <p:spPr>
          <a:xfrm>
            <a:off x="8530409" y="5716361"/>
            <a:ext cx="348227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www.ifam.es</a:t>
            </a:r>
            <a:r>
              <a:rPr lang="en-US" sz="800" dirty="0"/>
              <a:t>/</a:t>
            </a:r>
            <a:r>
              <a:rPr lang="en-US" sz="800" dirty="0" err="1"/>
              <a:t>wp</a:t>
            </a:r>
            <a:r>
              <a:rPr lang="en-US" sz="800" dirty="0"/>
              <a:t>-content/uploads/2015/06/</a:t>
            </a:r>
            <a:r>
              <a:rPr lang="en-US" sz="800" dirty="0" err="1"/>
              <a:t>portacandado-pmi-ifam.jpg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56433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22469</TotalTime>
  <Words>2229</Words>
  <Application>Microsoft Macintosh PowerPoint</Application>
  <PresentationFormat>Widescreen</PresentationFormat>
  <Paragraphs>237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CSE 477: Introduction to Computer Security</vt:lpstr>
      <vt:lpstr>Digital signature</vt:lpstr>
      <vt:lpstr>Digital signature: properties</vt:lpstr>
      <vt:lpstr>RSA signature</vt:lpstr>
      <vt:lpstr>RSA signature: security</vt:lpstr>
      <vt:lpstr>Hash function + Digital signature</vt:lpstr>
      <vt:lpstr>Outline</vt:lpstr>
      <vt:lpstr>Thought experiment</vt:lpstr>
      <vt:lpstr>Thought Experiment</vt:lpstr>
      <vt:lpstr>Cryptographic protocols</vt:lpstr>
      <vt:lpstr>Cryptographic protocols</vt:lpstr>
      <vt:lpstr>Goals</vt:lpstr>
      <vt:lpstr>Cryptographic protocols</vt:lpstr>
      <vt:lpstr>Other notations</vt:lpstr>
      <vt:lpstr>Cryptographic protocols: an example</vt:lpstr>
      <vt:lpstr>Cryptographic protocols: an example</vt:lpstr>
      <vt:lpstr>Cryptographic protocols: attacks</vt:lpstr>
      <vt:lpstr>Cryptographic protocols: attackers</vt:lpstr>
      <vt:lpstr>Needham-Schroeder protocol</vt:lpstr>
      <vt:lpstr>Needham-Schroeder protocol</vt:lpstr>
      <vt:lpstr>Needham-Schroeder protocol</vt:lpstr>
      <vt:lpstr>Needham-Schroeder protocol</vt:lpstr>
      <vt:lpstr>Needham-Schroeder protocol</vt:lpstr>
      <vt:lpstr>Flaws on Needham-Schroeder protocol</vt:lpstr>
      <vt:lpstr>Flaws on Needham-Schroeder protocol</vt:lpstr>
      <vt:lpstr>Flaws on Needham-Schroeder protocol</vt:lpstr>
      <vt:lpstr>Otway-Rees protocol</vt:lpstr>
      <vt:lpstr>Otway-Rees protocol attack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Ferdous, Md Sadek</dc:creator>
  <cp:lastModifiedBy>Ferdous, Md Sadek</cp:lastModifiedBy>
  <cp:revision>243</cp:revision>
  <cp:lastPrinted>2018-10-27T13:46:23Z</cp:lastPrinted>
  <dcterms:created xsi:type="dcterms:W3CDTF">2018-03-28T08:20:04Z</dcterms:created>
  <dcterms:modified xsi:type="dcterms:W3CDTF">2020-06-14T07:21:32Z</dcterms:modified>
</cp:coreProperties>
</file>

<file path=docProps/thumbnail.jpeg>
</file>